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7"/>
    <p:sldId id="257" r:id="rId28"/>
    <p:sldId id="258" r:id="rId29"/>
    <p:sldId id="259" r:id="rId30"/>
    <p:sldId id="260" r:id="rId3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chivo Black" charset="1" panose="020B0A03020202020B04"/>
      <p:regular r:id="rId10"/>
    </p:embeddedFont>
    <p:embeddedFont>
      <p:font typeface="Open Sans Extra Bold" charset="1" panose="020B0906030804020204"/>
      <p:regular r:id="rId11"/>
    </p:embeddedFont>
    <p:embeddedFont>
      <p:font typeface="Open Sans Extra Bold Italics" charset="1" panose="020B0906030804020204"/>
      <p:regular r:id="rId12"/>
    </p:embeddedFont>
    <p:embeddedFont>
      <p:font typeface="Eastman Alt Pack" charset="1" panose="00000500000000000000"/>
      <p:regular r:id="rId13"/>
    </p:embeddedFont>
    <p:embeddedFont>
      <p:font typeface="Eastman Alt Pack Bold" charset="1" panose="00000800000000000000"/>
      <p:regular r:id="rId14"/>
    </p:embeddedFont>
    <p:embeddedFont>
      <p:font typeface="Eastman Alt Pack Italics" charset="1" panose="00000500000000000000"/>
      <p:regular r:id="rId15"/>
    </p:embeddedFont>
    <p:embeddedFont>
      <p:font typeface="Eastman Alt Pack Bold Italics" charset="1" panose="00000800000000000000"/>
      <p:regular r:id="rId16"/>
    </p:embeddedFont>
    <p:embeddedFont>
      <p:font typeface="Canva Sans" charset="1" panose="020B0503030501040103"/>
      <p:regular r:id="rId17"/>
    </p:embeddedFont>
    <p:embeddedFont>
      <p:font typeface="Canva Sans Bold" charset="1" panose="020B0803030501040103"/>
      <p:regular r:id="rId18"/>
    </p:embeddedFont>
    <p:embeddedFont>
      <p:font typeface="Canva Sans Italics" charset="1" panose="020B0503030501040103"/>
      <p:regular r:id="rId19"/>
    </p:embeddedFont>
    <p:embeddedFont>
      <p:font typeface="Canva Sans Bold Italics" charset="1" panose="020B0803030501040103"/>
      <p:regular r:id="rId20"/>
    </p:embeddedFont>
    <p:embeddedFont>
      <p:font typeface="Canva Sans Medium" charset="1" panose="020B0603030501040103"/>
      <p:regular r:id="rId21"/>
    </p:embeddedFont>
    <p:embeddedFont>
      <p:font typeface="Canva Sans Medium Italics" charset="1" panose="020B0603030501040103"/>
      <p:regular r:id="rId22"/>
    </p:embeddedFont>
    <p:embeddedFont>
      <p:font typeface="Quicksand" charset="1" panose="00000500000000000000"/>
      <p:regular r:id="rId23"/>
    </p:embeddedFont>
    <p:embeddedFont>
      <p:font typeface="Quicksand Bold" charset="1" panose="00000800000000000000"/>
      <p:regular r:id="rId24"/>
    </p:embeddedFont>
    <p:embeddedFont>
      <p:font typeface="Quicksand Light" charset="1" panose="00000400000000000000"/>
      <p:regular r:id="rId25"/>
    </p:embeddedFont>
    <p:embeddedFont>
      <p:font typeface="Quicksand Medium" charset="1" panose="00000600000000000000"/>
      <p:regular r:id="rId2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slides/slide1.xml" Type="http://schemas.openxmlformats.org/officeDocument/2006/relationships/slide"/><Relationship Id="rId28" Target="slides/slide2.xml" Type="http://schemas.openxmlformats.org/officeDocument/2006/relationships/slide"/><Relationship Id="rId29" Target="slides/slide3.xml" Type="http://schemas.openxmlformats.org/officeDocument/2006/relationships/slide"/><Relationship Id="rId3" Target="viewProps.xml" Type="http://schemas.openxmlformats.org/officeDocument/2006/relationships/viewProps"/><Relationship Id="rId30" Target="slides/slide4.xml" Type="http://schemas.openxmlformats.org/officeDocument/2006/relationships/slide"/><Relationship Id="rId31" Target="slides/slide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8.jpeg" Type="http://schemas.openxmlformats.org/officeDocument/2006/relationships/image"/><Relationship Id="rId4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666" r="0" b="-10666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583246" y="2417750"/>
            <a:ext cx="10385947" cy="8038723"/>
          </a:xfrm>
          <a:custGeom>
            <a:avLst/>
            <a:gdLst/>
            <a:ahLst/>
            <a:cxnLst/>
            <a:rect r="r" b="b" t="t" l="l"/>
            <a:pathLst>
              <a:path h="8038723" w="10385947">
                <a:moveTo>
                  <a:pt x="0" y="0"/>
                </a:moveTo>
                <a:lnTo>
                  <a:pt x="10385947" y="0"/>
                </a:lnTo>
                <a:lnTo>
                  <a:pt x="10385947" y="8038723"/>
                </a:lnTo>
                <a:lnTo>
                  <a:pt x="0" y="80387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389641" y="8224333"/>
            <a:ext cx="3404455" cy="2323212"/>
          </a:xfrm>
          <a:custGeom>
            <a:avLst/>
            <a:gdLst/>
            <a:ahLst/>
            <a:cxnLst/>
            <a:rect r="r" b="b" t="t" l="l"/>
            <a:pathLst>
              <a:path h="2323212" w="3404455">
                <a:moveTo>
                  <a:pt x="0" y="0"/>
                </a:moveTo>
                <a:lnTo>
                  <a:pt x="3404455" y="0"/>
                </a:lnTo>
                <a:lnTo>
                  <a:pt x="3404455" y="2323212"/>
                </a:lnTo>
                <a:lnTo>
                  <a:pt x="0" y="23232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true" flipV="false" rot="0">
            <a:off x="28058" y="8018486"/>
            <a:ext cx="2863479" cy="2529058"/>
          </a:xfrm>
          <a:custGeom>
            <a:avLst/>
            <a:gdLst/>
            <a:ahLst/>
            <a:cxnLst/>
            <a:rect r="r" b="b" t="t" l="l"/>
            <a:pathLst>
              <a:path h="2529058" w="2863479">
                <a:moveTo>
                  <a:pt x="2863479" y="0"/>
                </a:moveTo>
                <a:lnTo>
                  <a:pt x="0" y="0"/>
                </a:lnTo>
                <a:lnTo>
                  <a:pt x="0" y="2529059"/>
                </a:lnTo>
                <a:lnTo>
                  <a:pt x="2863479" y="2529059"/>
                </a:lnTo>
                <a:lnTo>
                  <a:pt x="2863479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23157" y="118192"/>
            <a:ext cx="19625760" cy="2299558"/>
            <a:chOff x="0" y="0"/>
            <a:chExt cx="26167679" cy="3066077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951282" y="620356"/>
              <a:ext cx="25216398" cy="1825366"/>
              <a:chOff x="0" y="0"/>
              <a:chExt cx="12960288" cy="93817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2960288" cy="938170"/>
              </a:xfrm>
              <a:custGeom>
                <a:avLst/>
                <a:gdLst/>
                <a:ahLst/>
                <a:cxnLst/>
                <a:rect r="r" b="b" t="t" l="l"/>
                <a:pathLst>
                  <a:path h="938170" w="12960288">
                    <a:moveTo>
                      <a:pt x="0" y="0"/>
                    </a:moveTo>
                    <a:lnTo>
                      <a:pt x="12960288" y="0"/>
                    </a:lnTo>
                    <a:lnTo>
                      <a:pt x="12960288" y="938170"/>
                    </a:lnTo>
                    <a:lnTo>
                      <a:pt x="0" y="938170"/>
                    </a:lnTo>
                    <a:close/>
                  </a:path>
                </a:pathLst>
              </a:custGeom>
              <a:solidFill>
                <a:srgbClr val="000000">
                  <a:alpha val="60000"/>
                </a:srgbClr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9525"/>
                <a:ext cx="12960288" cy="947695"/>
              </a:xfrm>
              <a:prstGeom prst="rect">
                <a:avLst/>
              </a:prstGeom>
            </p:spPr>
            <p:txBody>
              <a:bodyPr anchor="ctr" rtlCol="false" tIns="58572" lIns="58572" bIns="58572" rIns="58572"/>
              <a:lstStyle/>
              <a:p>
                <a:pPr algn="ctr" marL="0" indent="0" lvl="0">
                  <a:lnSpc>
                    <a:spcPts val="840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66077" cy="3066077"/>
            </a:xfrm>
            <a:custGeom>
              <a:avLst/>
              <a:gdLst/>
              <a:ahLst/>
              <a:cxnLst/>
              <a:rect r="r" b="b" t="t" l="l"/>
              <a:pathLst>
                <a:path h="3066077" w="3066077">
                  <a:moveTo>
                    <a:pt x="0" y="0"/>
                  </a:moveTo>
                  <a:lnTo>
                    <a:pt x="3066077" y="0"/>
                  </a:lnTo>
                  <a:lnTo>
                    <a:pt x="3066077" y="3066077"/>
                  </a:lnTo>
                  <a:lnTo>
                    <a:pt x="0" y="3066077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0"/>
              </a:stretch>
            </a:blipFill>
          </p:spPr>
        </p:sp>
        <p:sp>
          <p:nvSpPr>
            <p:cNvPr name="TextBox 11" id="11"/>
            <p:cNvSpPr txBox="true"/>
            <p:nvPr/>
          </p:nvSpPr>
          <p:spPr>
            <a:xfrm rot="0">
              <a:off x="6584645" y="711273"/>
              <a:ext cx="7855496" cy="15673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767"/>
                </a:lnSpc>
              </a:pPr>
              <a:r>
                <a:rPr lang="en-US" sz="3405">
                  <a:solidFill>
                    <a:srgbClr val="FFFFFF"/>
                  </a:solidFill>
                  <a:latin typeface="Archivo Black"/>
                </a:rPr>
                <a:t>Department of</a:t>
              </a:r>
            </a:p>
            <a:p>
              <a:pPr>
                <a:lnSpc>
                  <a:spcPts val="4767"/>
                </a:lnSpc>
              </a:pPr>
              <a:r>
                <a:rPr lang="en-US" sz="3405">
                  <a:solidFill>
                    <a:srgbClr val="FFFFFF"/>
                  </a:solidFill>
                  <a:latin typeface="Archivo Black"/>
                </a:rPr>
                <a:t>UFO Shenanigans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234114" y="270972"/>
              <a:ext cx="3952074" cy="23241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697"/>
                </a:lnSpc>
              </a:pPr>
              <a:r>
                <a:rPr lang="en-US" sz="10498">
                  <a:solidFill>
                    <a:srgbClr val="FFFFFF"/>
                  </a:solidFill>
                  <a:latin typeface="Archivo Black"/>
                </a:rPr>
                <a:t>FBI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107684" y="3085130"/>
            <a:ext cx="6475562" cy="4933357"/>
            <a:chOff x="0" y="0"/>
            <a:chExt cx="8634082" cy="6577809"/>
          </a:xfrm>
        </p:grpSpPr>
        <p:grpSp>
          <p:nvGrpSpPr>
            <p:cNvPr name="Group 14" id="14"/>
            <p:cNvGrpSpPr/>
            <p:nvPr/>
          </p:nvGrpSpPr>
          <p:grpSpPr>
            <a:xfrm rot="0">
              <a:off x="0" y="0"/>
              <a:ext cx="8634082" cy="6577809"/>
              <a:chOff x="0" y="0"/>
              <a:chExt cx="1705498" cy="1299320"/>
            </a:xfrm>
          </p:grpSpPr>
          <p:sp>
            <p:nvSpPr>
              <p:cNvPr name="Freeform 15" id="15"/>
              <p:cNvSpPr/>
              <p:nvPr/>
            </p:nvSpPr>
            <p:spPr>
              <a:xfrm flipH="false" flipV="false" rot="0">
                <a:off x="0" y="0"/>
                <a:ext cx="1705498" cy="1299320"/>
              </a:xfrm>
              <a:custGeom>
                <a:avLst/>
                <a:gdLst/>
                <a:ahLst/>
                <a:cxnLst/>
                <a:rect r="r" b="b" t="t" l="l"/>
                <a:pathLst>
                  <a:path h="1299320" w="1705498">
                    <a:moveTo>
                      <a:pt x="60974" y="0"/>
                    </a:moveTo>
                    <a:lnTo>
                      <a:pt x="1644524" y="0"/>
                    </a:lnTo>
                    <a:cubicBezTo>
                      <a:pt x="1678199" y="0"/>
                      <a:pt x="1705498" y="27299"/>
                      <a:pt x="1705498" y="60974"/>
                    </a:cubicBezTo>
                    <a:lnTo>
                      <a:pt x="1705498" y="1238347"/>
                    </a:lnTo>
                    <a:cubicBezTo>
                      <a:pt x="1705498" y="1272021"/>
                      <a:pt x="1678199" y="1299320"/>
                      <a:pt x="1644524" y="1299320"/>
                    </a:cubicBezTo>
                    <a:lnTo>
                      <a:pt x="60974" y="1299320"/>
                    </a:lnTo>
                    <a:cubicBezTo>
                      <a:pt x="27299" y="1299320"/>
                      <a:pt x="0" y="1272021"/>
                      <a:pt x="0" y="1238347"/>
                    </a:cubicBezTo>
                    <a:lnTo>
                      <a:pt x="0" y="60974"/>
                    </a:lnTo>
                    <a:cubicBezTo>
                      <a:pt x="0" y="27299"/>
                      <a:pt x="27299" y="0"/>
                      <a:pt x="60974" y="0"/>
                    </a:cubicBezTo>
                    <a:close/>
                  </a:path>
                </a:pathLst>
              </a:custGeom>
              <a:solidFill>
                <a:srgbClr val="0C2151">
                  <a:alpha val="80000"/>
                </a:srgbClr>
              </a:solidFill>
              <a:ln w="38100" cap="rnd">
                <a:solidFill>
                  <a:srgbClr val="FFFFFF">
                    <a:alpha val="80000"/>
                  </a:srgbClr>
                </a:solidFill>
                <a:prstDash val="solid"/>
                <a:round/>
              </a:ln>
            </p:spPr>
          </p:sp>
          <p:sp>
            <p:nvSpPr>
              <p:cNvPr name="TextBox 16" id="16"/>
              <p:cNvSpPr txBox="true"/>
              <p:nvPr/>
            </p:nvSpPr>
            <p:spPr>
              <a:xfrm>
                <a:off x="0" y="-38100"/>
                <a:ext cx="1705498" cy="1337420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</a:pPr>
              </a:p>
            </p:txBody>
          </p:sp>
        </p:grpSp>
        <p:sp>
          <p:nvSpPr>
            <p:cNvPr name="TextBox 17" id="17"/>
            <p:cNvSpPr txBox="true"/>
            <p:nvPr/>
          </p:nvSpPr>
          <p:spPr>
            <a:xfrm rot="0">
              <a:off x="574797" y="2468256"/>
              <a:ext cx="7554181" cy="3124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6299"/>
                </a:lnSpc>
              </a:pPr>
              <a:r>
                <a:rPr lang="en-US" sz="4500">
                  <a:solidFill>
                    <a:srgbClr val="FFFFFF"/>
                  </a:solidFill>
                  <a:latin typeface="Canva Sans Bold"/>
                </a:rPr>
                <a:t>Travis Cook</a:t>
              </a:r>
            </a:p>
            <a:p>
              <a:pPr>
                <a:lnSpc>
                  <a:spcPts val="6299"/>
                </a:lnSpc>
              </a:pPr>
              <a:r>
                <a:rPr lang="en-US" sz="4500">
                  <a:solidFill>
                    <a:srgbClr val="FFFFFF"/>
                  </a:solidFill>
                  <a:latin typeface="Canva Sans Bold"/>
                </a:rPr>
                <a:t>Matthew Groh</a:t>
              </a:r>
            </a:p>
            <a:p>
              <a:pPr>
                <a:lnSpc>
                  <a:spcPts val="6299"/>
                </a:lnSpc>
              </a:pPr>
              <a:r>
                <a:rPr lang="en-US" sz="4500">
                  <a:solidFill>
                    <a:srgbClr val="FFFFFF"/>
                  </a:solidFill>
                  <a:latin typeface="Canva Sans Bold"/>
                </a:rPr>
                <a:t>Marshal Rittenger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69693" y="497950"/>
              <a:ext cx="8564389" cy="14369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017"/>
                </a:lnSpc>
              </a:pPr>
              <a:r>
                <a:rPr lang="en-US" sz="6441">
                  <a:solidFill>
                    <a:srgbClr val="FFFFFF"/>
                  </a:solidFill>
                  <a:latin typeface="Archivo Black"/>
                </a:rPr>
                <a:t>Men In Black</a:t>
              </a:r>
            </a:p>
          </p:txBody>
        </p:sp>
      </p:grpSp>
      <p:sp>
        <p:nvSpPr>
          <p:cNvPr name="Freeform 19" id="19"/>
          <p:cNvSpPr/>
          <p:nvPr/>
        </p:nvSpPr>
        <p:spPr>
          <a:xfrm flipH="true" flipV="false" rot="0">
            <a:off x="2299558" y="8224333"/>
            <a:ext cx="3404455" cy="2323212"/>
          </a:xfrm>
          <a:custGeom>
            <a:avLst/>
            <a:gdLst/>
            <a:ahLst/>
            <a:cxnLst/>
            <a:rect r="r" b="b" t="t" l="l"/>
            <a:pathLst>
              <a:path h="2323212" w="3404455">
                <a:moveTo>
                  <a:pt x="3404454" y="0"/>
                </a:moveTo>
                <a:lnTo>
                  <a:pt x="0" y="0"/>
                </a:lnTo>
                <a:lnTo>
                  <a:pt x="0" y="2323212"/>
                </a:lnTo>
                <a:lnTo>
                  <a:pt x="3404454" y="2323212"/>
                </a:lnTo>
                <a:lnTo>
                  <a:pt x="3404454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666" r="0" b="-10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98275" y="1133054"/>
            <a:ext cx="15891450" cy="8020892"/>
            <a:chOff x="0" y="0"/>
            <a:chExt cx="4185403" cy="21124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85403" cy="2112498"/>
            </a:xfrm>
            <a:custGeom>
              <a:avLst/>
              <a:gdLst/>
              <a:ahLst/>
              <a:cxnLst/>
              <a:rect r="r" b="b" t="t" l="l"/>
              <a:pathLst>
                <a:path h="2112498" w="4185403">
                  <a:moveTo>
                    <a:pt x="4872" y="0"/>
                  </a:moveTo>
                  <a:lnTo>
                    <a:pt x="4180531" y="0"/>
                  </a:lnTo>
                  <a:cubicBezTo>
                    <a:pt x="4181823" y="0"/>
                    <a:pt x="4183062" y="513"/>
                    <a:pt x="4183976" y="1427"/>
                  </a:cubicBezTo>
                  <a:cubicBezTo>
                    <a:pt x="4184890" y="2341"/>
                    <a:pt x="4185403" y="3580"/>
                    <a:pt x="4185403" y="4872"/>
                  </a:cubicBezTo>
                  <a:lnTo>
                    <a:pt x="4185403" y="2107627"/>
                  </a:lnTo>
                  <a:cubicBezTo>
                    <a:pt x="4185403" y="2110317"/>
                    <a:pt x="4183221" y="2112498"/>
                    <a:pt x="4180531" y="2112498"/>
                  </a:cubicBezTo>
                  <a:lnTo>
                    <a:pt x="4872" y="2112498"/>
                  </a:lnTo>
                  <a:cubicBezTo>
                    <a:pt x="2181" y="2112498"/>
                    <a:pt x="0" y="2110317"/>
                    <a:pt x="0" y="2107627"/>
                  </a:cubicBezTo>
                  <a:lnTo>
                    <a:pt x="0" y="4872"/>
                  </a:lnTo>
                  <a:cubicBezTo>
                    <a:pt x="0" y="2181"/>
                    <a:pt x="2181" y="0"/>
                    <a:pt x="4872" y="0"/>
                  </a:cubicBezTo>
                  <a:close/>
                </a:path>
              </a:pathLst>
            </a:custGeom>
            <a:solidFill>
              <a:srgbClr val="0C2151">
                <a:alpha val="84706"/>
              </a:srgbClr>
            </a:solidFill>
            <a:ln w="19050" cap="sq">
              <a:solidFill>
                <a:srgbClr val="FFFFFF">
                  <a:alpha val="84706"/>
                </a:srgbClr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185403" cy="21505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2256194" y="1700310"/>
            <a:ext cx="11911409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100"/>
              </a:lnSpc>
            </a:pPr>
            <a:r>
              <a:rPr lang="en-US" sz="7500">
                <a:solidFill>
                  <a:srgbClr val="FFFFFF"/>
                </a:solidFill>
                <a:latin typeface="Eastman Alt Pack Bold"/>
              </a:rPr>
              <a:t>UFO Sightings Dataset</a:t>
            </a:r>
          </a:p>
          <a:p>
            <a:pPr algn="ctr">
              <a:lnSpc>
                <a:spcPts val="8100"/>
              </a:lnSpc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2256194" y="3343678"/>
            <a:ext cx="13500456" cy="44083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45499" indent="-472750" lvl="1">
              <a:lnSpc>
                <a:spcPts val="7094"/>
              </a:lnSpc>
              <a:buFont typeface="Arial"/>
              <a:buChar char="•"/>
            </a:pPr>
            <a:r>
              <a:rPr lang="en-US" sz="4379">
                <a:solidFill>
                  <a:srgbClr val="FFFFFF"/>
                </a:solidFill>
                <a:latin typeface="Quicksand Medium"/>
              </a:rPr>
              <a:t>NUFORC -  (National UFO Reporting Center)</a:t>
            </a:r>
          </a:p>
          <a:p>
            <a:pPr marL="945499" indent="-472750" lvl="1">
              <a:lnSpc>
                <a:spcPts val="7094"/>
              </a:lnSpc>
              <a:buFont typeface="Arial"/>
              <a:buChar char="•"/>
            </a:pPr>
            <a:r>
              <a:rPr lang="en-US" sz="4379">
                <a:solidFill>
                  <a:srgbClr val="FFFFFF"/>
                </a:solidFill>
                <a:latin typeface="Quicksand Medium"/>
              </a:rPr>
              <a:t>Data geolocated and time standardized UFO reports</a:t>
            </a:r>
          </a:p>
          <a:p>
            <a:pPr marL="945499" indent="-472750" lvl="1">
              <a:lnSpc>
                <a:spcPts val="7094"/>
              </a:lnSpc>
              <a:buFont typeface="Arial"/>
              <a:buChar char="•"/>
            </a:pPr>
            <a:r>
              <a:rPr lang="en-US" sz="4379">
                <a:solidFill>
                  <a:srgbClr val="FFFFFF"/>
                </a:solidFill>
                <a:latin typeface="Quicksand Medium"/>
              </a:rPr>
              <a:t>80,000 plus reports </a:t>
            </a:r>
          </a:p>
          <a:p>
            <a:pPr algn="l" marL="945499" indent="-472750" lvl="1">
              <a:lnSpc>
                <a:spcPts val="7094"/>
              </a:lnSpc>
              <a:buFont typeface="Arial"/>
              <a:buChar char="•"/>
            </a:pPr>
            <a:r>
              <a:rPr lang="en-US" sz="4379">
                <a:solidFill>
                  <a:srgbClr val="FFFFFF"/>
                </a:solidFill>
                <a:latin typeface="Quicksand Medium"/>
              </a:rPr>
              <a:t>Dating back 1906 - 2014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3553630" y="6210392"/>
            <a:ext cx="2516611" cy="2447976"/>
          </a:xfrm>
          <a:custGeom>
            <a:avLst/>
            <a:gdLst/>
            <a:ahLst/>
            <a:cxnLst/>
            <a:rect r="r" b="b" t="t" l="l"/>
            <a:pathLst>
              <a:path h="2447976" w="2516611">
                <a:moveTo>
                  <a:pt x="0" y="0"/>
                </a:moveTo>
                <a:lnTo>
                  <a:pt x="2516611" y="0"/>
                </a:lnTo>
                <a:lnTo>
                  <a:pt x="2516611" y="2447977"/>
                </a:lnTo>
                <a:lnTo>
                  <a:pt x="0" y="244797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666" r="0" b="-10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67850" y="1237408"/>
            <a:ext cx="15891450" cy="8020892"/>
            <a:chOff x="0" y="0"/>
            <a:chExt cx="4185403" cy="21124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85403" cy="2112498"/>
            </a:xfrm>
            <a:custGeom>
              <a:avLst/>
              <a:gdLst/>
              <a:ahLst/>
              <a:cxnLst/>
              <a:rect r="r" b="b" t="t" l="l"/>
              <a:pathLst>
                <a:path h="2112498" w="4185403">
                  <a:moveTo>
                    <a:pt x="4872" y="0"/>
                  </a:moveTo>
                  <a:lnTo>
                    <a:pt x="4180531" y="0"/>
                  </a:lnTo>
                  <a:cubicBezTo>
                    <a:pt x="4181823" y="0"/>
                    <a:pt x="4183062" y="513"/>
                    <a:pt x="4183976" y="1427"/>
                  </a:cubicBezTo>
                  <a:cubicBezTo>
                    <a:pt x="4184890" y="2341"/>
                    <a:pt x="4185403" y="3580"/>
                    <a:pt x="4185403" y="4872"/>
                  </a:cubicBezTo>
                  <a:lnTo>
                    <a:pt x="4185403" y="2107627"/>
                  </a:lnTo>
                  <a:cubicBezTo>
                    <a:pt x="4185403" y="2110317"/>
                    <a:pt x="4183221" y="2112498"/>
                    <a:pt x="4180531" y="2112498"/>
                  </a:cubicBezTo>
                  <a:lnTo>
                    <a:pt x="4872" y="2112498"/>
                  </a:lnTo>
                  <a:cubicBezTo>
                    <a:pt x="2181" y="2112498"/>
                    <a:pt x="0" y="2110317"/>
                    <a:pt x="0" y="2107627"/>
                  </a:cubicBezTo>
                  <a:lnTo>
                    <a:pt x="0" y="4872"/>
                  </a:lnTo>
                  <a:cubicBezTo>
                    <a:pt x="0" y="2181"/>
                    <a:pt x="2181" y="0"/>
                    <a:pt x="4872" y="0"/>
                  </a:cubicBezTo>
                  <a:close/>
                </a:path>
              </a:pathLst>
            </a:custGeom>
            <a:solidFill>
              <a:srgbClr val="324D80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185403" cy="21505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2020363" y="2049600"/>
            <a:ext cx="4338617" cy="6507926"/>
            <a:chOff x="0" y="0"/>
            <a:chExt cx="6350000" cy="9525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9525000"/>
            </a:xfrm>
            <a:custGeom>
              <a:avLst/>
              <a:gdLst/>
              <a:ahLst/>
              <a:cxnLst/>
              <a:rect r="r" b="b" t="t" l="l"/>
              <a:pathLst>
                <a:path h="9525000" w="6350000">
                  <a:moveTo>
                    <a:pt x="0" y="9042400"/>
                  </a:moveTo>
                  <a:lnTo>
                    <a:pt x="0" y="482600"/>
                  </a:lnTo>
                  <a:cubicBezTo>
                    <a:pt x="0" y="215900"/>
                    <a:pt x="215900" y="0"/>
                    <a:pt x="482600" y="0"/>
                  </a:cubicBezTo>
                  <a:lnTo>
                    <a:pt x="5867400" y="0"/>
                  </a:lnTo>
                  <a:cubicBezTo>
                    <a:pt x="6134100" y="0"/>
                    <a:pt x="6350000" y="217170"/>
                    <a:pt x="6350000" y="482600"/>
                  </a:cubicBezTo>
                  <a:lnTo>
                    <a:pt x="6350000" y="9042400"/>
                  </a:lnTo>
                  <a:cubicBezTo>
                    <a:pt x="6350000" y="9309100"/>
                    <a:pt x="6134100" y="9525000"/>
                    <a:pt x="5867400" y="9525000"/>
                  </a:cubicBezTo>
                  <a:lnTo>
                    <a:pt x="482600" y="9525000"/>
                  </a:lnTo>
                  <a:cubicBezTo>
                    <a:pt x="217170" y="9525000"/>
                    <a:pt x="0" y="9309100"/>
                    <a:pt x="0" y="9042400"/>
                  </a:cubicBezTo>
                  <a:close/>
                </a:path>
              </a:pathLst>
            </a:custGeom>
            <a:blipFill>
              <a:blip r:embed="rId3"/>
              <a:stretch>
                <a:fillRect l="-62570" t="0" r="-62570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true" flipV="false" rot="669528">
            <a:off x="15020945" y="1359973"/>
            <a:ext cx="1794811" cy="1442579"/>
          </a:xfrm>
          <a:custGeom>
            <a:avLst/>
            <a:gdLst/>
            <a:ahLst/>
            <a:cxnLst/>
            <a:rect r="r" b="b" t="t" l="l"/>
            <a:pathLst>
              <a:path h="1442579" w="1794811">
                <a:moveTo>
                  <a:pt x="1794810" y="0"/>
                </a:moveTo>
                <a:lnTo>
                  <a:pt x="0" y="0"/>
                </a:lnTo>
                <a:lnTo>
                  <a:pt x="0" y="1442579"/>
                </a:lnTo>
                <a:lnTo>
                  <a:pt x="1794810" y="1442579"/>
                </a:lnTo>
                <a:lnTo>
                  <a:pt x="179481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683961" y="1586685"/>
            <a:ext cx="10941020" cy="992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560"/>
              </a:lnSpc>
            </a:pPr>
            <a:r>
              <a:rPr lang="en-US" sz="7000">
                <a:solidFill>
                  <a:srgbClr val="FFFFFF"/>
                </a:solidFill>
                <a:latin typeface="Eastman Alt Pack Bold"/>
              </a:rPr>
              <a:t>Encounter Hot Spots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13349" y="3578667"/>
            <a:ext cx="5669597" cy="1915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81" indent="-345440" lvl="1">
              <a:lnSpc>
                <a:spcPts val="518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Quicksand"/>
              </a:rPr>
              <a:t>Los Angeles</a:t>
            </a:r>
          </a:p>
          <a:p>
            <a:pPr marL="690881" indent="-345440" lvl="1">
              <a:lnSpc>
                <a:spcPts val="518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Quicksand"/>
              </a:rPr>
              <a:t>Chicago</a:t>
            </a:r>
          </a:p>
          <a:p>
            <a:pPr marL="690881" indent="-345440" lvl="1">
              <a:lnSpc>
                <a:spcPts val="518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Quicksand"/>
              </a:rPr>
              <a:t>Miami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813349" y="6424903"/>
            <a:ext cx="2669923" cy="600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81" indent="-345440" lvl="1">
              <a:lnSpc>
                <a:spcPts val="518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Quicksand"/>
              </a:rPr>
              <a:t>July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813349" y="7956690"/>
            <a:ext cx="7313486" cy="6008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90881" indent="-345440" lvl="1">
              <a:lnSpc>
                <a:spcPts val="5184"/>
              </a:lnSpc>
              <a:buFont typeface="Arial"/>
              <a:buChar char="•"/>
            </a:pPr>
            <a:r>
              <a:rPr lang="en-US" sz="3200">
                <a:solidFill>
                  <a:srgbClr val="FFFFFF"/>
                </a:solidFill>
                <a:latin typeface="Quicksand"/>
              </a:rPr>
              <a:t>Circular lights in the sky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113126" y="3010215"/>
            <a:ext cx="8082689" cy="682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4"/>
              </a:lnSpc>
            </a:pPr>
            <a:r>
              <a:rPr lang="en-US" sz="4800">
                <a:solidFill>
                  <a:srgbClr val="FFFFFF"/>
                </a:solidFill>
                <a:latin typeface="Eastman Alt Pack Bold"/>
              </a:rPr>
              <a:t>Location: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3113126" y="5856451"/>
            <a:ext cx="3320496" cy="682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4"/>
              </a:lnSpc>
            </a:pPr>
            <a:r>
              <a:rPr lang="en-US" sz="4800">
                <a:solidFill>
                  <a:srgbClr val="FFFFFF"/>
                </a:solidFill>
                <a:latin typeface="Eastman Alt Pack Bold"/>
              </a:rPr>
              <a:t>Month: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3113126" y="7388238"/>
            <a:ext cx="3320496" cy="6827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184"/>
              </a:lnSpc>
            </a:pPr>
            <a:r>
              <a:rPr lang="en-US" sz="4800">
                <a:solidFill>
                  <a:srgbClr val="FFFFFF"/>
                </a:solidFill>
                <a:latin typeface="Eastman Alt Pack Bold"/>
              </a:rPr>
              <a:t>Shape: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666" r="0" b="-10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98275" y="1133054"/>
            <a:ext cx="15891450" cy="8020892"/>
            <a:chOff x="0" y="0"/>
            <a:chExt cx="4185403" cy="211249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185403" cy="2112498"/>
            </a:xfrm>
            <a:custGeom>
              <a:avLst/>
              <a:gdLst/>
              <a:ahLst/>
              <a:cxnLst/>
              <a:rect r="r" b="b" t="t" l="l"/>
              <a:pathLst>
                <a:path h="2112498" w="4185403">
                  <a:moveTo>
                    <a:pt x="4872" y="0"/>
                  </a:moveTo>
                  <a:lnTo>
                    <a:pt x="4180531" y="0"/>
                  </a:lnTo>
                  <a:cubicBezTo>
                    <a:pt x="4181823" y="0"/>
                    <a:pt x="4183062" y="513"/>
                    <a:pt x="4183976" y="1427"/>
                  </a:cubicBezTo>
                  <a:cubicBezTo>
                    <a:pt x="4184890" y="2341"/>
                    <a:pt x="4185403" y="3580"/>
                    <a:pt x="4185403" y="4872"/>
                  </a:cubicBezTo>
                  <a:lnTo>
                    <a:pt x="4185403" y="2107627"/>
                  </a:lnTo>
                  <a:cubicBezTo>
                    <a:pt x="4185403" y="2110317"/>
                    <a:pt x="4183221" y="2112498"/>
                    <a:pt x="4180531" y="2112498"/>
                  </a:cubicBezTo>
                  <a:lnTo>
                    <a:pt x="4872" y="2112498"/>
                  </a:lnTo>
                  <a:cubicBezTo>
                    <a:pt x="2181" y="2112498"/>
                    <a:pt x="0" y="2110317"/>
                    <a:pt x="0" y="2107627"/>
                  </a:cubicBezTo>
                  <a:lnTo>
                    <a:pt x="0" y="4872"/>
                  </a:lnTo>
                  <a:cubicBezTo>
                    <a:pt x="0" y="2181"/>
                    <a:pt x="2181" y="0"/>
                    <a:pt x="4872" y="0"/>
                  </a:cubicBezTo>
                  <a:close/>
                </a:path>
              </a:pathLst>
            </a:custGeom>
            <a:solidFill>
              <a:srgbClr val="324D80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4185403" cy="215059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554351" y="8019819"/>
            <a:ext cx="493550" cy="499798"/>
          </a:xfrm>
          <a:custGeom>
            <a:avLst/>
            <a:gdLst/>
            <a:ahLst/>
            <a:cxnLst/>
            <a:rect r="r" b="b" t="t" l="l"/>
            <a:pathLst>
              <a:path h="499798" w="493550">
                <a:moveTo>
                  <a:pt x="0" y="0"/>
                </a:moveTo>
                <a:lnTo>
                  <a:pt x="493550" y="0"/>
                </a:lnTo>
                <a:lnTo>
                  <a:pt x="493550" y="499797"/>
                </a:lnTo>
                <a:lnTo>
                  <a:pt x="0" y="4997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01126" y="8019819"/>
            <a:ext cx="1640862" cy="1640862"/>
          </a:xfrm>
          <a:custGeom>
            <a:avLst/>
            <a:gdLst/>
            <a:ahLst/>
            <a:cxnLst/>
            <a:rect r="r" b="b" t="t" l="l"/>
            <a:pathLst>
              <a:path h="1640862" w="1640862">
                <a:moveTo>
                  <a:pt x="0" y="0"/>
                </a:moveTo>
                <a:lnTo>
                  <a:pt x="1640862" y="0"/>
                </a:lnTo>
                <a:lnTo>
                  <a:pt x="1640862" y="1640862"/>
                </a:lnTo>
                <a:lnTo>
                  <a:pt x="0" y="16408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952560" y="3972983"/>
            <a:ext cx="7047356" cy="233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47443" indent="-423722" lvl="1">
              <a:lnSpc>
                <a:spcPts val="6358"/>
              </a:lnSpc>
              <a:buFont typeface="Arial"/>
              <a:buChar char="•"/>
            </a:pPr>
            <a:r>
              <a:rPr lang="en-US" sz="3925">
                <a:solidFill>
                  <a:srgbClr val="FFFFFF"/>
                </a:solidFill>
                <a:latin typeface="Quicksand"/>
              </a:rPr>
              <a:t>Time of day</a:t>
            </a:r>
          </a:p>
          <a:p>
            <a:pPr algn="just" marL="847443" indent="-423722" lvl="1">
              <a:lnSpc>
                <a:spcPts val="6358"/>
              </a:lnSpc>
              <a:buFont typeface="Arial"/>
              <a:buChar char="•"/>
            </a:pPr>
            <a:r>
              <a:rPr lang="en-US" sz="3925">
                <a:solidFill>
                  <a:srgbClr val="FFFFFF"/>
                </a:solidFill>
                <a:latin typeface="Quicksand"/>
              </a:rPr>
              <a:t>Duration of event</a:t>
            </a:r>
          </a:p>
          <a:p>
            <a:pPr algn="just" marL="847443" indent="-423722" lvl="1">
              <a:lnSpc>
                <a:spcPts val="6358"/>
              </a:lnSpc>
              <a:buFont typeface="Arial"/>
              <a:buChar char="•"/>
            </a:pPr>
            <a:r>
              <a:rPr lang="en-US" sz="3925">
                <a:solidFill>
                  <a:srgbClr val="FFFFFF"/>
                </a:solidFill>
                <a:latin typeface="Quicksand"/>
              </a:rPr>
              <a:t>Bar chart of top 5 states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46053" y="1972811"/>
            <a:ext cx="5043295" cy="1783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11"/>
              </a:lnSpc>
            </a:pPr>
            <a:r>
              <a:rPr lang="en-US" sz="6399">
                <a:solidFill>
                  <a:srgbClr val="FFFFFF"/>
                </a:solidFill>
                <a:latin typeface="Eastman Alt Pack Bold"/>
              </a:rPr>
              <a:t>Technical</a:t>
            </a:r>
          </a:p>
          <a:p>
            <a:pPr algn="ctr">
              <a:lnSpc>
                <a:spcPts val="6911"/>
              </a:lnSpc>
            </a:pPr>
            <a:r>
              <a:rPr lang="en-US" sz="6399">
                <a:solidFill>
                  <a:srgbClr val="FFFFFF"/>
                </a:solidFill>
                <a:latin typeface="Eastman Alt Pack Bold"/>
              </a:rPr>
              <a:t>Challenges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952560" y="1972811"/>
            <a:ext cx="6704195" cy="17834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11"/>
              </a:lnSpc>
            </a:pPr>
            <a:r>
              <a:rPr lang="en-US" sz="6399">
                <a:solidFill>
                  <a:srgbClr val="FFFFFF"/>
                </a:solidFill>
                <a:latin typeface="Eastman Alt Pack Bold"/>
              </a:rPr>
              <a:t>Other Visualizations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46053" y="3972983"/>
            <a:ext cx="7047356" cy="31316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47443" indent="-423722" lvl="1">
              <a:lnSpc>
                <a:spcPts val="6358"/>
              </a:lnSpc>
              <a:buFont typeface="Arial"/>
              <a:buChar char="•"/>
            </a:pPr>
            <a:r>
              <a:rPr lang="en-US" sz="3925">
                <a:solidFill>
                  <a:srgbClr val="FFFFFF"/>
                </a:solidFill>
                <a:latin typeface="Quicksand"/>
              </a:rPr>
              <a:t>Script order</a:t>
            </a:r>
          </a:p>
          <a:p>
            <a:pPr algn="just" marL="847443" indent="-423722" lvl="1">
              <a:lnSpc>
                <a:spcPts val="6358"/>
              </a:lnSpc>
              <a:buFont typeface="Arial"/>
              <a:buChar char="•"/>
            </a:pPr>
            <a:r>
              <a:rPr lang="en-US" sz="3925">
                <a:solidFill>
                  <a:srgbClr val="FFFFFF"/>
                </a:solidFill>
                <a:latin typeface="Quicksand"/>
              </a:rPr>
              <a:t>Group/count in JS</a:t>
            </a:r>
          </a:p>
          <a:p>
            <a:pPr algn="just" marL="847443" indent="-423722" lvl="1">
              <a:lnSpc>
                <a:spcPts val="6358"/>
              </a:lnSpc>
              <a:buFont typeface="Arial"/>
              <a:buChar char="•"/>
            </a:pPr>
            <a:r>
              <a:rPr lang="en-US" sz="3925">
                <a:solidFill>
                  <a:srgbClr val="FFFFFF"/>
                </a:solidFill>
                <a:latin typeface="Quicksand"/>
              </a:rPr>
              <a:t>Linking clicks to map</a:t>
            </a:r>
          </a:p>
          <a:p>
            <a:pPr algn="just" marL="847443" indent="-423722" lvl="1">
              <a:lnSpc>
                <a:spcPts val="6358"/>
              </a:lnSpc>
              <a:buFont typeface="Arial"/>
              <a:buChar char="•"/>
            </a:pPr>
            <a:r>
              <a:rPr lang="en-US" sz="3925">
                <a:solidFill>
                  <a:srgbClr val="FFFFFF"/>
                </a:solidFill>
                <a:latin typeface="Quicksand"/>
              </a:rPr>
              <a:t>Formatting traces</a:t>
            </a:r>
          </a:p>
        </p:txBody>
      </p:sp>
      <p:sp>
        <p:nvSpPr>
          <p:cNvPr name="Freeform 12" id="12"/>
          <p:cNvSpPr/>
          <p:nvPr/>
        </p:nvSpPr>
        <p:spPr>
          <a:xfrm flipH="true" flipV="false" rot="0">
            <a:off x="15501517" y="652623"/>
            <a:ext cx="2087768" cy="2057400"/>
          </a:xfrm>
          <a:custGeom>
            <a:avLst/>
            <a:gdLst/>
            <a:ahLst/>
            <a:cxnLst/>
            <a:rect r="r" b="b" t="t" l="l"/>
            <a:pathLst>
              <a:path h="2057400" w="2087768">
                <a:moveTo>
                  <a:pt x="2087767" y="0"/>
                </a:moveTo>
                <a:lnTo>
                  <a:pt x="0" y="0"/>
                </a:lnTo>
                <a:lnTo>
                  <a:pt x="0" y="2057400"/>
                </a:lnTo>
                <a:lnTo>
                  <a:pt x="2087767" y="2057400"/>
                </a:lnTo>
                <a:lnTo>
                  <a:pt x="2087767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0666" r="0" b="-10666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71685" y="1028700"/>
            <a:ext cx="6628088" cy="8229600"/>
            <a:chOff x="0" y="0"/>
            <a:chExt cx="1745669" cy="216746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745669" cy="2167467"/>
            </a:xfrm>
            <a:custGeom>
              <a:avLst/>
              <a:gdLst/>
              <a:ahLst/>
              <a:cxnLst/>
              <a:rect r="r" b="b" t="t" l="l"/>
              <a:pathLst>
                <a:path h="2167467" w="1745669">
                  <a:moveTo>
                    <a:pt x="59570" y="0"/>
                  </a:moveTo>
                  <a:lnTo>
                    <a:pt x="1686099" y="0"/>
                  </a:lnTo>
                  <a:cubicBezTo>
                    <a:pt x="1718999" y="0"/>
                    <a:pt x="1745669" y="26671"/>
                    <a:pt x="1745669" y="59570"/>
                  </a:cubicBezTo>
                  <a:lnTo>
                    <a:pt x="1745669" y="2107896"/>
                  </a:lnTo>
                  <a:cubicBezTo>
                    <a:pt x="1745669" y="2140796"/>
                    <a:pt x="1718999" y="2167467"/>
                    <a:pt x="1686099" y="2167467"/>
                  </a:cubicBezTo>
                  <a:lnTo>
                    <a:pt x="59570" y="2167467"/>
                  </a:lnTo>
                  <a:cubicBezTo>
                    <a:pt x="43771" y="2167467"/>
                    <a:pt x="28619" y="2161191"/>
                    <a:pt x="17448" y="2150019"/>
                  </a:cubicBezTo>
                  <a:cubicBezTo>
                    <a:pt x="6276" y="2138847"/>
                    <a:pt x="0" y="2123695"/>
                    <a:pt x="0" y="2107896"/>
                  </a:cubicBezTo>
                  <a:lnTo>
                    <a:pt x="0" y="59570"/>
                  </a:lnTo>
                  <a:cubicBezTo>
                    <a:pt x="0" y="26671"/>
                    <a:pt x="26671" y="0"/>
                    <a:pt x="59570" y="0"/>
                  </a:cubicBezTo>
                  <a:close/>
                </a:path>
              </a:pathLst>
            </a:custGeom>
            <a:solidFill>
              <a:srgbClr val="0C2151">
                <a:alpha val="80000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1745669" cy="22055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false" rot="0">
            <a:off x="1028700" y="1424854"/>
            <a:ext cx="6112583" cy="7437292"/>
          </a:xfrm>
          <a:custGeom>
            <a:avLst/>
            <a:gdLst/>
            <a:ahLst/>
            <a:cxnLst/>
            <a:rect r="r" b="b" t="t" l="l"/>
            <a:pathLst>
              <a:path h="7437292" w="6112583">
                <a:moveTo>
                  <a:pt x="0" y="0"/>
                </a:moveTo>
                <a:lnTo>
                  <a:pt x="6112583" y="0"/>
                </a:lnTo>
                <a:lnTo>
                  <a:pt x="6112583" y="7437292"/>
                </a:lnTo>
                <a:lnTo>
                  <a:pt x="0" y="74372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8238744" y="4641568"/>
            <a:ext cx="9240872" cy="2950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40"/>
              </a:lnSpc>
            </a:pPr>
            <a:r>
              <a:rPr lang="en-US" sz="10500">
                <a:solidFill>
                  <a:srgbClr val="FFFFFF"/>
                </a:solidFill>
                <a:latin typeface="Eastman Alt Pack Bold"/>
              </a:rPr>
              <a:t>Please look right here.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91324" y="1162050"/>
            <a:ext cx="9935711" cy="18143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823"/>
              </a:lnSpc>
            </a:pPr>
            <a:r>
              <a:rPr lang="en-US" sz="12799">
                <a:solidFill>
                  <a:srgbClr val="FFFFFF"/>
                </a:solidFill>
                <a:latin typeface="Eastman Alt Pack Bold"/>
              </a:rPr>
              <a:t>Thank You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DAGCEu_XZQI</dc:identifier>
  <dcterms:modified xsi:type="dcterms:W3CDTF">2011-08-01T06:04:30Z</dcterms:modified>
  <cp:revision>1</cp:revision>
  <dc:title>Blue Modern Astronomy Presentation</dc:title>
</cp:coreProperties>
</file>

<file path=docProps/thumbnail.jpeg>
</file>